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47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ACD48-E680-464D-9F43-AE219E5027E1}" v="4" dt="2025-03-24T16:22:33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10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5C5ACD48-E680-464D-9F43-AE219E5027E1}"/>
    <pc:docChg chg="modSld">
      <pc:chgData name="Lobke Mentrop" userId="a5fd0953-9758-4754-b4a9-626fc4b84425" providerId="ADAL" clId="{5C5ACD48-E680-464D-9F43-AE219E5027E1}" dt="2025-03-24T16:22:33.264" v="3" actId="20577"/>
      <pc:docMkLst>
        <pc:docMk/>
      </pc:docMkLst>
      <pc:sldChg chg="modSp">
        <pc:chgData name="Lobke Mentrop" userId="a5fd0953-9758-4754-b4a9-626fc4b84425" providerId="ADAL" clId="{5C5ACD48-E680-464D-9F43-AE219E5027E1}" dt="2025-03-24T16:22:33.264" v="3" actId="20577"/>
        <pc:sldMkLst>
          <pc:docMk/>
          <pc:sldMk cId="3063093997" sldId="347"/>
        </pc:sldMkLst>
        <pc:spChg chg="mod">
          <ac:chgData name="Lobke Mentrop" userId="a5fd0953-9758-4754-b4a9-626fc4b84425" providerId="ADAL" clId="{5C5ACD48-E680-464D-9F43-AE219E5027E1}" dt="2025-03-24T16:22:33.264" v="3" actId="20577"/>
          <ac:spMkLst>
            <pc:docMk/>
            <pc:sldMk cId="3063093997" sldId="347"/>
            <ac:spMk id="9" creationId="{8CF7C487-5D37-CA8F-870B-C9AEA386E6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Het ongevalstype ‘In contact met arbeidsmiddel of object’ komt vaak voor in de sector Industrie (42% van de ongevallen in die sector). Hierbij gaat het in het merendeel van de gevallen om ongevallen waarbij het slachtoffer in contact kwam met bewegende delen van een machine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geld voor normale lasprocessen, RVS is nog minder vanwege Chroom6 (kankerverwekkend).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geld voor normale lasprocessen, RVS is nog minder vanwege Chroom6 (kankerverwekkend).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geld voor normale lasprocessen, RVS is nog minder vanwege Chroom6 (kankerverwekkend).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geld voor normale lasprocessen, RVS is 1 µg/m3 vanwege Chroom6 (kankerverwekkend). µg per m3 = microgram per kubieke meter.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2973E-8955-E0D1-5ECF-AFA4B8A8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8256738-E71F-F49E-E2FF-EE0F8568D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7707FEB-7015-A412-2EF2-7A673EA73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geld voor normale lasprocessen, RVS is 1 µg/m3 vanwege Chroom6 (kankerverwekkend). µg per m3 = microgram per kubieke meter.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ADC795-B5AA-03D2-93F1-298A1FF79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2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Machineveiligheid: Kolomboormachine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Bedrijfsnaam en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E235A23B-1580-2FAF-A002-D02BB3AC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46" b="15446"/>
          <a:stretch/>
        </p:blipFill>
        <p:spPr>
          <a:xfrm>
            <a:off x="843167" y="1954160"/>
            <a:ext cx="10505662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42" b="51404"/>
          <a:stretch/>
        </p:blipFill>
        <p:spPr>
          <a:xfrm>
            <a:off x="0" y="1400379"/>
            <a:ext cx="4683484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 nodig?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848139" y="2667002"/>
            <a:ext cx="1043476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Bespreek het met je leidinggevende of neem contact op met de preventiemedewerker.</a:t>
            </a:r>
            <a:endParaRPr lang="nl-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Raadpleeg een Verbetercoach van 5xbeter: </a:t>
            </a:r>
            <a:r>
              <a:rPr lang="nl-N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bel de </a:t>
            </a:r>
            <a:r>
              <a:rPr lang="nl-NL" sz="20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Verbeterlijn: 0800 – 55 55 005</a:t>
            </a:r>
            <a:endParaRPr lang="nl-N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Kolomboormachine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0" y="1444623"/>
            <a:ext cx="2218486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Kolomboormachine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Ongevallen top 3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</a:t>
            </a:r>
          </a:p>
        </p:txBody>
      </p:sp>
      <p:pic>
        <p:nvPicPr>
          <p:cNvPr id="12" name="Afbeelding 11" descr="Afbeelding met kleding, persoon, machine, overdekt&#10;&#10;Automatisch gegenereerde beschrijving">
            <a:extLst>
              <a:ext uri="{FF2B5EF4-FFF2-40B4-BE49-F238E27FC236}">
                <a16:creationId xmlns:a16="http://schemas.microsoft.com/office/drawing/2014/main" id="{B5813536-9B19-72DC-A251-E7025F29A7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44" t="13436" r="28014" b="6284"/>
          <a:stretch/>
        </p:blipFill>
        <p:spPr>
          <a:xfrm>
            <a:off x="6815191" y="1781004"/>
            <a:ext cx="4540195" cy="39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eaLnBrk="1" hangingPunct="1">
              <a:buFontTx/>
              <a:buNone/>
              <a:defRPr/>
            </a:pPr>
            <a:r>
              <a:rPr lang="nl-NL" altLang="nl-NL" sz="1400" dirty="0">
                <a:solidFill>
                  <a:schemeClr val="bg1"/>
                </a:solidFill>
              </a:rPr>
              <a:t>Bron:  Monitor Arbeidsongevallen 2023 – Nederlandse Arbeidsinspectie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Groot aandeel in het aantal gemelde arbeidsongevallen.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491717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contact met arbeidsmiddel of object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Kolomboormachine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 descr="Afbeelding met tekst, schermopname, diagram, Kleurrijkheid&#10;&#10;Automatisch gegenereerde beschrijving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nl-NL" altLang="nl-NL" dirty="0"/>
              <a:t>Afgesloten ongevalsonderzoeken in 2023, opgesplitst naar ongevalstype.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Kolomboormachine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CB1C929-2C4E-532B-6D4F-A2D1993BC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Afscherming ontbreekt.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70CEEF6-DEE1-BBB2-EE8C-74A5F4D23416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ontbreekt, maar onvoldoende effectief.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4AA493E-8DFC-67A0-D377-F47915D80472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verwijderd.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CCBE41F-632C-342C-A0AF-4867B91AB8D5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Verkeerde bediening.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876CE07-4962-6C6A-D945-21346EB3DC73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Oorzaak contact met bewegende delen: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 descr="Afbeelding met persoon, kleding, machine, person&#10;&#10;Automatisch gegenereerde beschrijving">
            <a:extLst>
              <a:ext uri="{FF2B5EF4-FFF2-40B4-BE49-F238E27FC236}">
                <a16:creationId xmlns:a16="http://schemas.microsoft.com/office/drawing/2014/main" id="{5F9EFD08-54C7-61F9-6191-55E2542E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362" r="4674"/>
          <a:stretch/>
        </p:blipFill>
        <p:spPr>
          <a:xfrm>
            <a:off x="6066823" y="2538374"/>
            <a:ext cx="5400920" cy="31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5118089" cy="624324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Handschoen die gegrepen wordt door de boor.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8139" y="3429000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Niet of onvoldoende inklemmen van het werkstuk.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4232717"/>
            <a:ext cx="4891949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Kleding/sieraden/haren die gegrepen worden door de boor.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5169123"/>
            <a:ext cx="6181768" cy="1495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Ernstig en blijvend letsel:</a:t>
            </a:r>
          </a:p>
          <a:p>
            <a:pPr marL="457200" algn="l">
              <a:lnSpc>
                <a:spcPct val="100000"/>
              </a:lnSpc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Amputatie en breuken van vingers of vingertoppen met functieverlies als gevolg.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Kolomboormachine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149" b="51404"/>
          <a:stretch/>
        </p:blipFill>
        <p:spPr>
          <a:xfrm>
            <a:off x="1" y="1407753"/>
            <a:ext cx="5118088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Ongevallen boormachine: top 3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 descr="Afbeelding met muur, kunst, overdekt, persoon&#10;&#10;Automatisch gegenereerde beschrijving">
            <a:extLst>
              <a:ext uri="{FF2B5EF4-FFF2-40B4-BE49-F238E27FC236}">
                <a16:creationId xmlns:a16="http://schemas.microsoft.com/office/drawing/2014/main" id="{2B04D683-189A-9D7E-427C-84A75ACC8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074" y="1407753"/>
            <a:ext cx="3488996" cy="46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135584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Bescherming van de boorkop: </a:t>
            </a:r>
            <a:b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de boorkop en boor afgeschermd met een beschermkap </a:t>
            </a: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de boor uitschakelt in de hoogste stand </a:t>
            </a: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de boor beveiligd is met een </a:t>
            </a:r>
            <a:r>
              <a:rPr lang="nl-NL" altLang="nl-NL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tripdevice</a:t>
            </a: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811429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Opspanmechanisme aanwezig en in gebruik.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Kolomboormachine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0" y="1407753"/>
            <a:ext cx="340221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4276770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Noodstop aanwezig en binnen handbereik.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775516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Stabiel opgestelde boormachines.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9" y="5287580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Voedingskabels, stekkers en aansluitingen onbeschadigd.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837532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Nulspanningsbeveiliging aanwezig.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0" y="1411363"/>
            <a:ext cx="402345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de noodstop.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Kolomboormachine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193328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 de boormachine uit na het boren en tijdens het opspannen van nieuw materiaal.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275978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resten en spanen alleen als de boormachine uitstaat.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13898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de kap van de aandrijving gesloten.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160200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Draag </a:t>
            </a:r>
            <a:r>
              <a:rPr lang="nl-N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handschoenen.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707124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Draag altijd een veiligheidsbril.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187295"/>
            <a:ext cx="4047694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Voorkom dat kleding, sieraden en haren door de boor gegrepen kunnen worden.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2FCADE4-9E1D-F066-FD3D-F92D3EFFCCBE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4290486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overbodig gereedschap van de boortafel.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674FE273-E707-887C-5084-5C87D5CF9DD5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5154200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 voor een veilige, schone en nette omgeving.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10313958" y="1175919"/>
            <a:ext cx="1633271" cy="1326808"/>
          </a:xfrm>
          <a:prstGeom prst="rect">
            <a:avLst/>
          </a:prstGeom>
        </p:spPr>
      </p:pic>
      <p:pic>
        <p:nvPicPr>
          <p:cNvPr id="20" name="Afbeelding 26" descr="Sticker-veiligheidsbril-95mm.pdf">
            <a:extLst>
              <a:ext uri="{FF2B5EF4-FFF2-40B4-BE49-F238E27FC236}">
                <a16:creationId xmlns:a16="http://schemas.microsoft.com/office/drawing/2014/main" id="{19D514F9-B27E-A2B8-96D5-8ECC04B9A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656" y="2484682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06ED-0092-E0B8-B592-42D8C4E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C8DD457-F5AD-9D46-6302-B62E117BF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1CE802A-C6D2-8D05-3906-4FBCB436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0" y="1411363"/>
            <a:ext cx="402345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C40C11B-EC7F-BC95-0719-6127909B7C6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CF7C487-5D37-CA8F-870B-C9AEA386E639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10314856" cy="10090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Waarborg de stabiliteit van de machine en het werkstuk door het </a:t>
            </a:r>
            <a:r>
              <a:rPr lang="nl-NL" altLang="nl-NL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van bijvoorbeeld </a:t>
            </a: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rollerbanen of rolbokken.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CA497D-0085-75A5-3B93-25CCA72707BE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Kolomboormachine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7B80A55-1E3D-2BCA-8181-BC83CC8EEB1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551501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Overbrug beveiligingen nooit.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D8D79E-3ECB-0D10-C880-D658798801B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275978"/>
            <a:ext cx="10314856" cy="4511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Ontbreken beveiligingen of zijn ze overbrugd, bespreek dit met je leidinggevende.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307E3D9-B936-C621-0278-4521E83CC70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947763"/>
            <a:ext cx="9612597" cy="94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niet met werken als je twijfel hebt over de veiligheid van de machine, bespreek dit met je leidinggevende.</a:t>
            </a:r>
          </a:p>
        </p:txBody>
      </p:sp>
    </p:spTree>
    <p:extLst>
      <p:ext uri="{BB962C8B-B14F-4D97-AF65-F5344CB8AC3E}">
        <p14:creationId xmlns:p14="http://schemas.microsoft.com/office/powerpoint/2010/main" val="30630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022" b="51404"/>
          <a:stretch/>
        </p:blipFill>
        <p:spPr>
          <a:xfrm>
            <a:off x="0" y="1400379"/>
            <a:ext cx="3573640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Kolomboormachine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1DED4-A4A2-47BC-B728-60C0FB35C2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fdb8f7-ceea-45b3-9244-f9361c6821fe"/>
    <ds:schemaRef ds:uri="cff0c8fd-28a4-4f13-a2ff-adbaff7ad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732A78-ACDB-4AF5-B707-CE727D96707A}">
  <ds:schemaRefs>
    <ds:schemaRef ds:uri="http://schemas.microsoft.com/office/2006/documentManagement/types"/>
    <ds:schemaRef ds:uri="http://purl.org/dc/elements/1.1/"/>
    <ds:schemaRef ds:uri="12fdb8f7-ceea-45b3-9244-f9361c6821fe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ff0c8fd-28a4-4f13-a2ff-adbaff7ad42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126FF7-9D39-4AA4-BAD5-AD87C57D2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655</Words>
  <Application>Microsoft Macintosh PowerPoint</Application>
  <PresentationFormat>Breedbeeld</PresentationFormat>
  <Paragraphs>75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Toolbox Machineveiligheid: Kolomboormachine</vt:lpstr>
      <vt:lpstr>Inhoud</vt:lpstr>
      <vt:lpstr>PowerPoint-presentatie</vt:lpstr>
      <vt:lpstr>Afscherming ontbreekt.</vt:lpstr>
      <vt:lpstr>Handschoen die gegrepen wordt door de boor.</vt:lpstr>
      <vt:lpstr>Bescherming van de boorkop:   - de boorkop en boor afgeschermd met een beschermkap OF  - de boor uitschakelt in de hoogste stand OF  - de boor beveiligd is met een tripdevice;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Lobke Mentrop</cp:lastModifiedBy>
  <cp:revision>161</cp:revision>
  <dcterms:created xsi:type="dcterms:W3CDTF">2024-07-18T10:20:34Z</dcterms:created>
  <dcterms:modified xsi:type="dcterms:W3CDTF">2025-03-24T16:22:42Z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